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02D75-FBB9-4432-863A-F389A6DE9C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E598FC-4F44-4D34-AD95-9D786B8436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E0D346-B2BB-434C-B85B-D35EF1831255}"/>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C1C7A6E1-6107-4DB8-8D13-43AF03B726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199443-E206-43D6-A505-3A8F470B41BC}"/>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050261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589CB4-542A-4BE8-AF14-2A814F1CA8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032390-E7A7-4B34-A752-511D1AF130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E42065-29ED-45A1-A442-46D4D664751A}"/>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3AC32F32-8FEE-41BF-9179-C00C048FE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63A9E6-2103-4074-AC6B-1897999A617B}"/>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200131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38C029-A555-4845-99AD-56D376AE2C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6BBA53B-BD8A-473C-BF3B-1E48597601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198B65-FEE7-4F3C-B755-C54FA5BA79C4}"/>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58467B9D-48B3-478C-A80C-804C52A9D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EA438C-C8A7-4E28-B9B5-0287DE093936}"/>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2228434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13B6-3D09-4C72-8FD6-0724A618E6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871E00-88E9-49CB-AE05-28827D57CBB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99CE5A-843B-48EF-A78B-06A9C4160F26}"/>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2F8D57E6-08BA-4440-82F0-880BA48A94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1575AC-AA27-41EE-9999-55FEEDF73A3D}"/>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33818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3185-4D9E-48FE-A1BA-EEC32AF2312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D8A927E-7504-4EFB-9270-18B251D42A8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18EA08-D7C8-4F1E-A8CA-D2B01CD36B74}"/>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1C08C67A-E22F-4259-89FD-1F11A2C758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C5FFAE-A0E5-44FA-B729-D07FFB36CDFB}"/>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138345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B247A-E07E-4254-84C6-C27020EE58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A60EC8F-7C2B-4C5C-80D1-163545BA94A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6AD6E41-86B2-4EDA-B018-25729B9E2A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A536CD-2714-4752-9861-9451CCAA78CC}"/>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6" name="Footer Placeholder 5">
            <a:extLst>
              <a:ext uri="{FF2B5EF4-FFF2-40B4-BE49-F238E27FC236}">
                <a16:creationId xmlns:a16="http://schemas.microsoft.com/office/drawing/2014/main" id="{AA27CB7A-5EE2-4816-9DC9-DD5D38829E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901D3B-9E02-4DD0-A1E5-116F77F2A99E}"/>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368203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67E51-9013-47D8-B5FE-19D586A583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6375C00-1FCB-43E7-B7D0-E6428433E27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D5CB71-8FC9-4122-84A2-A0ED944D42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DBD41D-7599-4F49-BABD-38B7850AF55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3C25FA-01D9-423B-93BF-1DE9E38F151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BBDCD2-B196-4D80-8817-8BA5761F67E8}"/>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8" name="Footer Placeholder 7">
            <a:extLst>
              <a:ext uri="{FF2B5EF4-FFF2-40B4-BE49-F238E27FC236}">
                <a16:creationId xmlns:a16="http://schemas.microsoft.com/office/drawing/2014/main" id="{C6115688-2212-4AE2-8F5B-D228CB6FE8B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84E21D4-BF8C-46DF-B508-F6A8A19A738A}"/>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2612968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79921-A1BA-4796-9872-95A4991811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C3C8B5-2551-4170-BC29-0A45DF4C0291}"/>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4" name="Footer Placeholder 3">
            <a:extLst>
              <a:ext uri="{FF2B5EF4-FFF2-40B4-BE49-F238E27FC236}">
                <a16:creationId xmlns:a16="http://schemas.microsoft.com/office/drawing/2014/main" id="{38E87A8B-4721-4D7B-86BF-F9642B8747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6B4040-7698-47FB-BB23-9673F81BA9F6}"/>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21085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AC8ACE-D8E5-4B75-8D80-AC3026A71125}"/>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3" name="Footer Placeholder 2">
            <a:extLst>
              <a:ext uri="{FF2B5EF4-FFF2-40B4-BE49-F238E27FC236}">
                <a16:creationId xmlns:a16="http://schemas.microsoft.com/office/drawing/2014/main" id="{AC7BE285-82FD-44DD-AD7B-5170B6806A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A0AA40-45B2-4041-BA05-AF202A0305C1}"/>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032147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5D2BD-852A-4D4A-9201-A67801AF52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B689C9-6745-4E4C-88C1-6B2839FA49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A81BEB7-BF40-475C-8B6C-9300B461D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BAC2E-2BF4-4E18-8F3D-48C1B016FF04}"/>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6" name="Footer Placeholder 5">
            <a:extLst>
              <a:ext uri="{FF2B5EF4-FFF2-40B4-BE49-F238E27FC236}">
                <a16:creationId xmlns:a16="http://schemas.microsoft.com/office/drawing/2014/main" id="{AC41A869-3668-4ED8-AD09-7F3530AB5A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BB818E-B822-4F98-BECE-946931E1805A}"/>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194073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D3FFC-32A2-4729-BA89-8828EBFFD0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9FA467-C105-41B8-9A2F-617ECE639A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DAEFA75-6856-459A-9882-9DC449125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32DB8D-3A41-4141-AB40-1340F0A5F6AC}"/>
              </a:ext>
            </a:extLst>
          </p:cNvPr>
          <p:cNvSpPr>
            <a:spLocks noGrp="1"/>
          </p:cNvSpPr>
          <p:nvPr>
            <p:ph type="dt" sz="half" idx="10"/>
          </p:nvPr>
        </p:nvSpPr>
        <p:spPr/>
        <p:txBody>
          <a:bodyPr/>
          <a:lstStyle/>
          <a:p>
            <a:fld id="{3FB6A45C-746A-490D-BECD-424F543937D7}" type="datetimeFigureOut">
              <a:rPr lang="en-US" smtClean="0"/>
              <a:t>10/9/2020</a:t>
            </a:fld>
            <a:endParaRPr lang="en-US"/>
          </a:p>
        </p:txBody>
      </p:sp>
      <p:sp>
        <p:nvSpPr>
          <p:cNvPr id="6" name="Footer Placeholder 5">
            <a:extLst>
              <a:ext uri="{FF2B5EF4-FFF2-40B4-BE49-F238E27FC236}">
                <a16:creationId xmlns:a16="http://schemas.microsoft.com/office/drawing/2014/main" id="{8F1C86F6-FCFB-4A63-A5EF-D3648C20B7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4D2FA9-06F8-4C89-AF36-DE085206AF76}"/>
              </a:ext>
            </a:extLst>
          </p:cNvPr>
          <p:cNvSpPr>
            <a:spLocks noGrp="1"/>
          </p:cNvSpPr>
          <p:nvPr>
            <p:ph type="sldNum" sz="quarter" idx="12"/>
          </p:nvPr>
        </p:nvSpPr>
        <p:spPr/>
        <p:txBody>
          <a:bodyPr/>
          <a:lstStyle/>
          <a:p>
            <a:fld id="{B427E74D-3A64-4DA2-B8F7-1315AD3D51E6}" type="slidenum">
              <a:rPr lang="en-US" smtClean="0"/>
              <a:t>‹#›</a:t>
            </a:fld>
            <a:endParaRPr lang="en-US"/>
          </a:p>
        </p:txBody>
      </p:sp>
    </p:spTree>
    <p:extLst>
      <p:ext uri="{BB962C8B-B14F-4D97-AF65-F5344CB8AC3E}">
        <p14:creationId xmlns:p14="http://schemas.microsoft.com/office/powerpoint/2010/main" val="278540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9CC9C9-0785-4929-8A83-36341FD3C0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81CAC96-4A83-4DAF-A1F1-8C644F8979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FEC492-CF0D-4571-91B6-D15AC9C018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6A45C-746A-490D-BECD-424F543937D7}" type="datetimeFigureOut">
              <a:rPr lang="en-US" smtClean="0"/>
              <a:t>10/9/2020</a:t>
            </a:fld>
            <a:endParaRPr lang="en-US"/>
          </a:p>
        </p:txBody>
      </p:sp>
      <p:sp>
        <p:nvSpPr>
          <p:cNvPr id="5" name="Footer Placeholder 4">
            <a:extLst>
              <a:ext uri="{FF2B5EF4-FFF2-40B4-BE49-F238E27FC236}">
                <a16:creationId xmlns:a16="http://schemas.microsoft.com/office/drawing/2014/main" id="{6C8C12E9-C219-4879-BEA4-BC5B04C80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C1B7C8C-3524-41F0-88F6-DE6F98A0F5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27E74D-3A64-4DA2-B8F7-1315AD3D51E6}" type="slidenum">
              <a:rPr lang="en-US" smtClean="0"/>
              <a:t>‹#›</a:t>
            </a:fld>
            <a:endParaRPr lang="en-US"/>
          </a:p>
        </p:txBody>
      </p:sp>
    </p:spTree>
    <p:extLst>
      <p:ext uri="{BB962C8B-B14F-4D97-AF65-F5344CB8AC3E}">
        <p14:creationId xmlns:p14="http://schemas.microsoft.com/office/powerpoint/2010/main" val="162243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Dried autumn leaves, berries and acorns in a wreath">
            <a:extLst>
              <a:ext uri="{FF2B5EF4-FFF2-40B4-BE49-F238E27FC236}">
                <a16:creationId xmlns:a16="http://schemas.microsoft.com/office/drawing/2014/main" id="{1737ED94-A815-4940-900E-BDAE9B047D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5293" y="-1609"/>
            <a:ext cx="5617335" cy="3743976"/>
          </a:xfrm>
          <a:prstGeom prst="rect">
            <a:avLst/>
          </a:prstGeom>
        </p:spPr>
      </p:pic>
      <p:sp>
        <p:nvSpPr>
          <p:cNvPr id="4" name="Rectangle 3">
            <a:extLst>
              <a:ext uri="{FF2B5EF4-FFF2-40B4-BE49-F238E27FC236}">
                <a16:creationId xmlns:a16="http://schemas.microsoft.com/office/drawing/2014/main" id="{8D284AF0-B54A-424A-BAD0-D145ACBF0DE1}"/>
              </a:ext>
            </a:extLst>
          </p:cNvPr>
          <p:cNvSpPr/>
          <p:nvPr/>
        </p:nvSpPr>
        <p:spPr>
          <a:xfrm>
            <a:off x="1534350" y="662321"/>
            <a:ext cx="5418278" cy="1754326"/>
          </a:xfrm>
          <a:prstGeom prst="rect">
            <a:avLst/>
          </a:prstGeom>
          <a:noFill/>
        </p:spPr>
        <p:txBody>
          <a:bodyPr wrap="none" lIns="91440" tIns="45720" rIns="91440" bIns="45720">
            <a:spAutoFit/>
          </a:bodyPr>
          <a:lstStyle/>
          <a:p>
            <a:pPr algn="ctr"/>
            <a:r>
              <a:rPr lang="en-US" sz="5400" b="1" cap="none" spc="0" dirty="0">
                <a:ln w="22225">
                  <a:solidFill>
                    <a:schemeClr val="accent2">
                      <a:lumMod val="50000"/>
                    </a:schemeClr>
                  </a:solidFill>
                  <a:prstDash val="solid"/>
                </a:ln>
                <a:solidFill>
                  <a:schemeClr val="accent2">
                    <a:lumMod val="75000"/>
                  </a:schemeClr>
                </a:solidFill>
                <a:effectLst/>
              </a:rPr>
              <a:t>Lincoln Commons </a:t>
            </a:r>
          </a:p>
          <a:p>
            <a:pPr algn="ctr"/>
            <a:r>
              <a:rPr lang="en-US" sz="5400" b="1" cap="none" spc="0" dirty="0">
                <a:ln w="22225">
                  <a:solidFill>
                    <a:schemeClr val="accent2">
                      <a:lumMod val="50000"/>
                    </a:schemeClr>
                  </a:solidFill>
                  <a:prstDash val="solid"/>
                </a:ln>
                <a:solidFill>
                  <a:schemeClr val="accent2">
                    <a:lumMod val="75000"/>
                  </a:schemeClr>
                </a:solidFill>
                <a:effectLst/>
              </a:rPr>
              <a:t>Newsletter</a:t>
            </a:r>
          </a:p>
        </p:txBody>
      </p:sp>
      <p:sp>
        <p:nvSpPr>
          <p:cNvPr id="9" name="Text Box 2">
            <a:extLst>
              <a:ext uri="{FF2B5EF4-FFF2-40B4-BE49-F238E27FC236}">
                <a16:creationId xmlns:a16="http://schemas.microsoft.com/office/drawing/2014/main" id="{AB3C2179-9AD5-447C-9450-D34E76B48E88}"/>
              </a:ext>
            </a:extLst>
          </p:cNvPr>
          <p:cNvSpPr txBox="1"/>
          <p:nvPr/>
        </p:nvSpPr>
        <p:spPr>
          <a:xfrm>
            <a:off x="3873985" y="3857372"/>
            <a:ext cx="2415733" cy="313919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30000"/>
              </a:lnSpc>
              <a:spcBef>
                <a:spcPts val="0"/>
              </a:spcBef>
              <a:spcAft>
                <a:spcPts val="0"/>
              </a:spcAft>
            </a:pPr>
            <a:r>
              <a:rPr lang="en-US" sz="1200" dirty="0">
                <a:solidFill>
                  <a:schemeClr val="accent2"/>
                </a:solidFill>
                <a:latin typeface="Calibri" panose="020F0502020204030204" pitchFamily="34" charset="0"/>
                <a:ea typeface="MS Mincho" panose="02020609040205080304" pitchFamily="49" charset="-128"/>
                <a:cs typeface="Calibri" panose="020F0502020204030204" pitchFamily="34" charset="0"/>
              </a:rPr>
              <a:t>W</a:t>
            </a: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e officially have our new Board of Directors for the upcoming year. Board members are as follows:</a:t>
            </a:r>
          </a:p>
          <a:p>
            <a:pPr marL="0" marR="0">
              <a:lnSpc>
                <a:spcPct val="130000"/>
              </a:lnSpc>
              <a:spcBef>
                <a:spcPts val="0"/>
              </a:spcBef>
              <a:spcAft>
                <a:spcPts val="0"/>
              </a:spcAft>
            </a:pPr>
            <a:r>
              <a:rPr lang="en-US" sz="1200" dirty="0">
                <a:solidFill>
                  <a:schemeClr val="accent2"/>
                </a:solidFill>
                <a:latin typeface="Calibri" panose="020F0502020204030204" pitchFamily="34" charset="0"/>
                <a:ea typeface="MS Mincho" panose="02020609040205080304" pitchFamily="49" charset="-128"/>
                <a:cs typeface="Calibri" panose="020F0502020204030204" pitchFamily="34" charset="0"/>
              </a:rPr>
              <a:t>-Brent Hale (President)</a:t>
            </a:r>
          </a:p>
          <a:p>
            <a:pPr marL="0" marR="0">
              <a:lnSpc>
                <a:spcPct val="130000"/>
              </a:lnSpc>
              <a:spcBef>
                <a:spcPts val="0"/>
              </a:spcBef>
              <a:spcAft>
                <a:spcPts val="0"/>
              </a:spcAft>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-Travis </a:t>
            </a:r>
            <a:r>
              <a:rPr lang="en-US" sz="1200" dirty="0" err="1">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Kemmer</a:t>
            </a: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 </a:t>
            </a:r>
            <a:r>
              <a:rPr lang="en-US" sz="1200" dirty="0">
                <a:solidFill>
                  <a:schemeClr val="accent2"/>
                </a:solidFill>
                <a:latin typeface="Calibri" panose="020F0502020204030204" pitchFamily="34" charset="0"/>
                <a:ea typeface="MS Mincho" panose="02020609040205080304" pitchFamily="49" charset="-128"/>
                <a:cs typeface="Calibri" panose="020F0502020204030204" pitchFamily="34" charset="0"/>
              </a:rPr>
              <a:t>(Vice President)</a:t>
            </a:r>
          </a:p>
          <a:p>
            <a:pPr>
              <a:lnSpc>
                <a:spcPct val="130000"/>
              </a:lnSpc>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-Vanessa Bowman (Treasurer)</a:t>
            </a:r>
          </a:p>
          <a:p>
            <a:pPr>
              <a:lnSpc>
                <a:spcPct val="130000"/>
              </a:lnSpc>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-Jacque Guinane (Secretary)</a:t>
            </a:r>
          </a:p>
          <a:p>
            <a:pPr marL="0" marR="0">
              <a:lnSpc>
                <a:spcPct val="130000"/>
              </a:lnSpc>
              <a:spcBef>
                <a:spcPts val="0"/>
              </a:spcBef>
              <a:spcAft>
                <a:spcPts val="0"/>
              </a:spcAft>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-Jordon Guinane</a:t>
            </a:r>
          </a:p>
          <a:p>
            <a:pPr marL="0" marR="0">
              <a:lnSpc>
                <a:spcPct val="130000"/>
              </a:lnSpc>
              <a:spcBef>
                <a:spcPts val="0"/>
              </a:spcBef>
              <a:spcAft>
                <a:spcPts val="0"/>
              </a:spcAft>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-Jocelyn Farrar</a:t>
            </a:r>
          </a:p>
          <a:p>
            <a:pPr marL="0" marR="0">
              <a:lnSpc>
                <a:spcPct val="130000"/>
              </a:lnSpc>
              <a:spcBef>
                <a:spcPts val="0"/>
              </a:spcBef>
              <a:spcAft>
                <a:spcPts val="0"/>
              </a:spcAft>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a:t>
            </a:r>
            <a:r>
              <a:rPr lang="en-US" sz="1200" dirty="0" err="1">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Sina</a:t>
            </a: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 Walker</a:t>
            </a:r>
          </a:p>
          <a:p>
            <a:pPr marL="0" marR="0">
              <a:lnSpc>
                <a:spcPct val="130000"/>
              </a:lnSpc>
              <a:spcBef>
                <a:spcPts val="0"/>
              </a:spcBef>
              <a:spcAft>
                <a:spcPts val="0"/>
              </a:spcAft>
            </a:pPr>
            <a:r>
              <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-Hillary </a:t>
            </a:r>
            <a:r>
              <a:rPr lang="en-US" sz="1200" dirty="0" err="1">
                <a:solidFill>
                  <a:schemeClr val="accent2"/>
                </a:solidFill>
                <a:effectLst/>
                <a:latin typeface="Calibri" panose="020F0502020204030204" pitchFamily="34" charset="0"/>
                <a:ea typeface="MS Mincho" panose="02020609040205080304" pitchFamily="49" charset="-128"/>
                <a:cs typeface="Calibri" panose="020F0502020204030204" pitchFamily="34" charset="0"/>
              </a:rPr>
              <a:t>Catrain</a:t>
            </a:r>
            <a:endParaRPr lang="en-US" sz="1200" dirty="0">
              <a:solidFill>
                <a:schemeClr val="accent2"/>
              </a:solidFill>
              <a:effectLst/>
              <a:latin typeface="Calibri" panose="020F0502020204030204" pitchFamily="34" charset="0"/>
              <a:ea typeface="MS Mincho" panose="02020609040205080304" pitchFamily="49" charset="-128"/>
              <a:cs typeface="Calibri" panose="020F0502020204030204" pitchFamily="34" charset="0"/>
            </a:endParaRPr>
          </a:p>
        </p:txBody>
      </p:sp>
      <p:pic>
        <p:nvPicPr>
          <p:cNvPr id="11" name="Graphic 10" descr="Harvest basket">
            <a:extLst>
              <a:ext uri="{FF2B5EF4-FFF2-40B4-BE49-F238E27FC236}">
                <a16:creationId xmlns:a16="http://schemas.microsoft.com/office/drawing/2014/main" id="{BE56F8B8-564F-4C97-B07A-D73179FC9A1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650971" y="206816"/>
            <a:ext cx="914400" cy="914400"/>
          </a:xfrm>
          <a:prstGeom prst="rect">
            <a:avLst/>
          </a:prstGeom>
        </p:spPr>
      </p:pic>
      <p:sp>
        <p:nvSpPr>
          <p:cNvPr id="14" name="Rectangle 13">
            <a:extLst>
              <a:ext uri="{FF2B5EF4-FFF2-40B4-BE49-F238E27FC236}">
                <a16:creationId xmlns:a16="http://schemas.microsoft.com/office/drawing/2014/main" id="{CF18111E-A74C-4BC4-ADA8-6950BEDA23A8}"/>
              </a:ext>
            </a:extLst>
          </p:cNvPr>
          <p:cNvSpPr/>
          <p:nvPr/>
        </p:nvSpPr>
        <p:spPr>
          <a:xfrm>
            <a:off x="2579358" y="2310880"/>
            <a:ext cx="3008254" cy="523220"/>
          </a:xfrm>
          <a:prstGeom prst="rect">
            <a:avLst/>
          </a:prstGeom>
          <a:noFill/>
        </p:spPr>
        <p:txBody>
          <a:bodyPr wrap="square" lIns="91440" tIns="45720" rIns="91440" bIns="45720">
            <a:spAutoFit/>
          </a:bodyPr>
          <a:lstStyle/>
          <a:p>
            <a:pPr algn="ctr"/>
            <a:r>
              <a:rPr lang="en-US" sz="2800" b="1" cap="none" spc="0" dirty="0">
                <a:ln w="22225">
                  <a:solidFill>
                    <a:schemeClr val="accent2">
                      <a:lumMod val="50000"/>
                    </a:schemeClr>
                  </a:solidFill>
                  <a:prstDash val="solid"/>
                </a:ln>
                <a:solidFill>
                  <a:schemeClr val="accent2">
                    <a:lumMod val="75000"/>
                  </a:schemeClr>
                </a:solidFill>
                <a:effectLst/>
              </a:rPr>
              <a:t>Fall 2020</a:t>
            </a:r>
          </a:p>
        </p:txBody>
      </p:sp>
      <p:sp>
        <p:nvSpPr>
          <p:cNvPr id="15" name="TextBox 14">
            <a:extLst>
              <a:ext uri="{FF2B5EF4-FFF2-40B4-BE49-F238E27FC236}">
                <a16:creationId xmlns:a16="http://schemas.microsoft.com/office/drawing/2014/main" id="{7761C17D-0508-41EF-B649-8979AC3F87EC}"/>
              </a:ext>
            </a:extLst>
          </p:cNvPr>
          <p:cNvSpPr txBox="1"/>
          <p:nvPr/>
        </p:nvSpPr>
        <p:spPr>
          <a:xfrm>
            <a:off x="1279262" y="3826529"/>
            <a:ext cx="2689281" cy="1384995"/>
          </a:xfrm>
          <a:prstGeom prst="rect">
            <a:avLst/>
          </a:prstGeom>
          <a:noFill/>
          <a:ln>
            <a:noFill/>
          </a:ln>
        </p:spPr>
        <p:txBody>
          <a:bodyPr wrap="square" rtlCol="0">
            <a:spAutoFit/>
          </a:bodyPr>
          <a:lstStyle/>
          <a:p>
            <a:pPr algn="ctr"/>
            <a:r>
              <a:rPr lang="en-US" sz="1400" u="sng" dirty="0">
                <a:solidFill>
                  <a:schemeClr val="accent2">
                    <a:lumMod val="50000"/>
                  </a:schemeClr>
                </a:solidFill>
              </a:rPr>
              <a:t>Lincoln Commons HOA </a:t>
            </a:r>
            <a:endParaRPr lang="en-US" sz="1400" dirty="0">
              <a:solidFill>
                <a:schemeClr val="accent2">
                  <a:lumMod val="50000"/>
                </a:schemeClr>
              </a:solidFill>
            </a:endParaRPr>
          </a:p>
          <a:p>
            <a:pPr algn="ctr"/>
            <a:r>
              <a:rPr lang="en-US" sz="1400" dirty="0">
                <a:solidFill>
                  <a:schemeClr val="accent2">
                    <a:lumMod val="50000"/>
                  </a:schemeClr>
                </a:solidFill>
              </a:rPr>
              <a:t>P.O. Box 365</a:t>
            </a:r>
          </a:p>
          <a:p>
            <a:pPr algn="ctr"/>
            <a:r>
              <a:rPr lang="en-US" sz="1400" dirty="0">
                <a:solidFill>
                  <a:schemeClr val="accent2">
                    <a:lumMod val="50000"/>
                  </a:schemeClr>
                </a:solidFill>
              </a:rPr>
              <a:t>Peyton, CO 80831</a:t>
            </a:r>
          </a:p>
          <a:p>
            <a:pPr algn="ctr"/>
            <a:r>
              <a:rPr lang="en-US" sz="1400" dirty="0">
                <a:solidFill>
                  <a:schemeClr val="accent2">
                    <a:lumMod val="50000"/>
                  </a:schemeClr>
                </a:solidFill>
              </a:rPr>
              <a:t>lincolncommons0807@yahoo.com</a:t>
            </a:r>
          </a:p>
          <a:p>
            <a:pPr algn="ctr"/>
            <a:r>
              <a:rPr lang="en-US" sz="1400" dirty="0">
                <a:solidFill>
                  <a:schemeClr val="accent2">
                    <a:lumMod val="50000"/>
                  </a:schemeClr>
                </a:solidFill>
              </a:rPr>
              <a:t>(719) 459-0561</a:t>
            </a:r>
          </a:p>
          <a:p>
            <a:endParaRPr lang="en-US" sz="1400" u="sng" dirty="0"/>
          </a:p>
        </p:txBody>
      </p:sp>
      <p:sp>
        <p:nvSpPr>
          <p:cNvPr id="17" name="TextBox 16">
            <a:extLst>
              <a:ext uri="{FF2B5EF4-FFF2-40B4-BE49-F238E27FC236}">
                <a16:creationId xmlns:a16="http://schemas.microsoft.com/office/drawing/2014/main" id="{3714B631-88A4-4626-B38F-EA6C727EA5F3}"/>
              </a:ext>
            </a:extLst>
          </p:cNvPr>
          <p:cNvSpPr txBox="1"/>
          <p:nvPr/>
        </p:nvSpPr>
        <p:spPr>
          <a:xfrm>
            <a:off x="1394070" y="5249519"/>
            <a:ext cx="2487240" cy="523220"/>
          </a:xfrm>
          <a:prstGeom prst="rect">
            <a:avLst/>
          </a:prstGeom>
          <a:noFill/>
          <a:ln>
            <a:noFill/>
          </a:ln>
        </p:spPr>
        <p:txBody>
          <a:bodyPr wrap="square" rtlCol="0">
            <a:spAutoFit/>
          </a:bodyPr>
          <a:lstStyle/>
          <a:p>
            <a:pPr algn="ctr"/>
            <a:r>
              <a:rPr lang="en-US" sz="1400" u="sng" dirty="0">
                <a:solidFill>
                  <a:schemeClr val="accent2">
                    <a:lumMod val="50000"/>
                  </a:schemeClr>
                </a:solidFill>
              </a:rPr>
              <a:t>Website</a:t>
            </a:r>
          </a:p>
          <a:p>
            <a:pPr algn="ctr"/>
            <a:r>
              <a:rPr lang="en-US" sz="1400" dirty="0">
                <a:solidFill>
                  <a:schemeClr val="accent2">
                    <a:lumMod val="50000"/>
                  </a:schemeClr>
                </a:solidFill>
              </a:rPr>
              <a:t>www.lincolncommonshoa.com</a:t>
            </a:r>
          </a:p>
        </p:txBody>
      </p:sp>
      <p:sp>
        <p:nvSpPr>
          <p:cNvPr id="19" name="TextBox 18">
            <a:extLst>
              <a:ext uri="{FF2B5EF4-FFF2-40B4-BE49-F238E27FC236}">
                <a16:creationId xmlns:a16="http://schemas.microsoft.com/office/drawing/2014/main" id="{1BAB1918-B6D7-4537-A931-28D78813B0E2}"/>
              </a:ext>
            </a:extLst>
          </p:cNvPr>
          <p:cNvSpPr txBox="1"/>
          <p:nvPr/>
        </p:nvSpPr>
        <p:spPr>
          <a:xfrm>
            <a:off x="1227135" y="5870033"/>
            <a:ext cx="2793534" cy="523220"/>
          </a:xfrm>
          <a:prstGeom prst="rect">
            <a:avLst/>
          </a:prstGeom>
          <a:noFill/>
          <a:ln>
            <a:noFill/>
          </a:ln>
        </p:spPr>
        <p:txBody>
          <a:bodyPr wrap="square" rtlCol="0">
            <a:spAutoFit/>
          </a:bodyPr>
          <a:lstStyle/>
          <a:p>
            <a:pPr algn="ctr"/>
            <a:r>
              <a:rPr lang="en-US" sz="1400" u="sng" dirty="0">
                <a:solidFill>
                  <a:schemeClr val="accent2">
                    <a:lumMod val="50000"/>
                  </a:schemeClr>
                </a:solidFill>
              </a:rPr>
              <a:t>Facebook Page</a:t>
            </a:r>
          </a:p>
          <a:p>
            <a:pPr algn="ctr"/>
            <a:r>
              <a:rPr lang="en-US" sz="1400" dirty="0">
                <a:solidFill>
                  <a:schemeClr val="accent2">
                    <a:lumMod val="50000"/>
                  </a:schemeClr>
                </a:solidFill>
              </a:rPr>
              <a:t>Lincoln Commons Colorado Springs</a:t>
            </a:r>
          </a:p>
        </p:txBody>
      </p:sp>
      <p:sp>
        <p:nvSpPr>
          <p:cNvPr id="20" name="TextBox 19">
            <a:extLst>
              <a:ext uri="{FF2B5EF4-FFF2-40B4-BE49-F238E27FC236}">
                <a16:creationId xmlns:a16="http://schemas.microsoft.com/office/drawing/2014/main" id="{189BDCF2-3C92-4505-8153-8CB101CB0757}"/>
              </a:ext>
            </a:extLst>
          </p:cNvPr>
          <p:cNvSpPr txBox="1"/>
          <p:nvPr/>
        </p:nvSpPr>
        <p:spPr>
          <a:xfrm>
            <a:off x="7244991" y="5889"/>
            <a:ext cx="2498259" cy="2862322"/>
          </a:xfrm>
          <a:prstGeom prst="rect">
            <a:avLst/>
          </a:prstGeom>
          <a:noFill/>
        </p:spPr>
        <p:txBody>
          <a:bodyPr wrap="square" rtlCol="0">
            <a:spAutoFit/>
          </a:bodyPr>
          <a:lstStyle/>
          <a:p>
            <a:pPr algn="ctr"/>
            <a:r>
              <a:rPr lang="en-US" sz="1200" b="1" u="sng" dirty="0">
                <a:solidFill>
                  <a:schemeClr val="accent2"/>
                </a:solidFill>
              </a:rPr>
              <a:t>Roof Updates:</a:t>
            </a:r>
          </a:p>
          <a:p>
            <a:pPr algn="ctr"/>
            <a:r>
              <a:rPr lang="en-US" sz="1200" dirty="0">
                <a:solidFill>
                  <a:schemeClr val="accent2"/>
                </a:solidFill>
              </a:rPr>
              <a:t>We would like to make everyone aware that there was a claim filed in August regarding hail damage to the roof’s. An insurance adjustor has been on the premises to evaluate the situation. When the report is received, we will send out letters informing all homeowners of the exact dates the work will be performed. We apologize for the inconvenience considering many people are now working from home but we want to ensure there are no problems with roof’s leaking. </a:t>
            </a:r>
          </a:p>
        </p:txBody>
      </p:sp>
      <p:sp>
        <p:nvSpPr>
          <p:cNvPr id="23" name="TextBox 22">
            <a:extLst>
              <a:ext uri="{FF2B5EF4-FFF2-40B4-BE49-F238E27FC236}">
                <a16:creationId xmlns:a16="http://schemas.microsoft.com/office/drawing/2014/main" id="{2DC81C07-97F2-4763-8722-D61B2CC25C0D}"/>
              </a:ext>
            </a:extLst>
          </p:cNvPr>
          <p:cNvSpPr txBox="1"/>
          <p:nvPr/>
        </p:nvSpPr>
        <p:spPr>
          <a:xfrm>
            <a:off x="6213447" y="2941195"/>
            <a:ext cx="4868864" cy="2308324"/>
          </a:xfrm>
          <a:prstGeom prst="rect">
            <a:avLst/>
          </a:prstGeom>
          <a:noFill/>
        </p:spPr>
        <p:txBody>
          <a:bodyPr wrap="square" rtlCol="0">
            <a:spAutoFit/>
          </a:bodyPr>
          <a:lstStyle/>
          <a:p>
            <a:r>
              <a:rPr lang="en-US" sz="1200" dirty="0">
                <a:solidFill>
                  <a:schemeClr val="accent2">
                    <a:lumMod val="50000"/>
                  </a:schemeClr>
                </a:solidFill>
              </a:rPr>
              <a:t>For many, it is a fall tradition to take the family to a pumpkin patch. We comprised a list of pumpkin patches in the area that we confirmed are open through the pandemic. They do ALL require masks so don’t forget them!</a:t>
            </a:r>
          </a:p>
          <a:p>
            <a:endParaRPr lang="en-US" sz="1200" dirty="0">
              <a:solidFill>
                <a:schemeClr val="accent2">
                  <a:lumMod val="50000"/>
                </a:schemeClr>
              </a:solidFill>
            </a:endParaRPr>
          </a:p>
          <a:p>
            <a:r>
              <a:rPr lang="en-US" sz="1200" dirty="0">
                <a:solidFill>
                  <a:schemeClr val="accent2">
                    <a:lumMod val="50000"/>
                  </a:schemeClr>
                </a:solidFill>
              </a:rPr>
              <a:t>1. Colorado Pumpkin Patch (Monument)</a:t>
            </a:r>
          </a:p>
          <a:p>
            <a:r>
              <a:rPr lang="en-US" sz="1200" dirty="0">
                <a:solidFill>
                  <a:schemeClr val="accent2">
                    <a:lumMod val="50000"/>
                  </a:schemeClr>
                </a:solidFill>
              </a:rPr>
              <a:t>2. Long Neck Pumpkin Farm (Colorado Springs)</a:t>
            </a:r>
          </a:p>
          <a:p>
            <a:r>
              <a:rPr lang="en-US" sz="1200" dirty="0">
                <a:solidFill>
                  <a:schemeClr val="accent2">
                    <a:lumMod val="50000"/>
                  </a:schemeClr>
                </a:solidFill>
              </a:rPr>
              <a:t>3. Cottonwood Farms Pumpkin Patch (Lafayette)</a:t>
            </a:r>
          </a:p>
          <a:p>
            <a:r>
              <a:rPr lang="en-US" sz="1200" dirty="0">
                <a:solidFill>
                  <a:schemeClr val="accent2">
                    <a:lumMod val="50000"/>
                  </a:schemeClr>
                </a:solidFill>
              </a:rPr>
              <a:t>4. Anderson Farms (Erie)</a:t>
            </a:r>
          </a:p>
          <a:p>
            <a:r>
              <a:rPr lang="en-US" sz="1200" dirty="0">
                <a:solidFill>
                  <a:schemeClr val="accent2">
                    <a:lumMod val="50000"/>
                  </a:schemeClr>
                </a:solidFill>
              </a:rPr>
              <a:t>5. Flat Acres Farm (Parker)</a:t>
            </a:r>
          </a:p>
          <a:p>
            <a:r>
              <a:rPr lang="en-US" sz="1200" dirty="0">
                <a:solidFill>
                  <a:schemeClr val="accent2">
                    <a:lumMod val="50000"/>
                  </a:schemeClr>
                </a:solidFill>
              </a:rPr>
              <a:t>6. Chatfield Farms (Littleton)</a:t>
            </a:r>
          </a:p>
          <a:p>
            <a:r>
              <a:rPr lang="en-US" sz="1200" dirty="0">
                <a:solidFill>
                  <a:schemeClr val="accent2">
                    <a:lumMod val="50000"/>
                  </a:schemeClr>
                </a:solidFill>
              </a:rPr>
              <a:t>7. </a:t>
            </a:r>
            <a:r>
              <a:rPr lang="en-US" sz="1200" dirty="0" err="1">
                <a:solidFill>
                  <a:schemeClr val="accent2">
                    <a:lumMod val="50000"/>
                  </a:schemeClr>
                </a:solidFill>
              </a:rPr>
              <a:t>Fritzler</a:t>
            </a:r>
            <a:r>
              <a:rPr lang="en-US" sz="1200" dirty="0">
                <a:solidFill>
                  <a:schemeClr val="accent2">
                    <a:lumMod val="50000"/>
                  </a:schemeClr>
                </a:solidFill>
              </a:rPr>
              <a:t> Farm Park (LaSalle)</a:t>
            </a:r>
          </a:p>
        </p:txBody>
      </p:sp>
      <p:pic>
        <p:nvPicPr>
          <p:cNvPr id="25" name="Picture 24" descr="Ripe pumpkins in a field at sunset">
            <a:extLst>
              <a:ext uri="{FF2B5EF4-FFF2-40B4-BE49-F238E27FC236}">
                <a16:creationId xmlns:a16="http://schemas.microsoft.com/office/drawing/2014/main" id="{F3F7FC4B-F66C-4F3A-81BD-05AE310978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060712" y="5255673"/>
            <a:ext cx="2670994" cy="1420269"/>
          </a:xfrm>
          <a:prstGeom prst="rect">
            <a:avLst/>
          </a:prstGeom>
        </p:spPr>
      </p:pic>
    </p:spTree>
    <p:extLst>
      <p:ext uri="{BB962C8B-B14F-4D97-AF65-F5344CB8AC3E}">
        <p14:creationId xmlns:p14="http://schemas.microsoft.com/office/powerpoint/2010/main" val="4138928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644413F-8C0C-4654-AE1F-BADD7AC7D759}"/>
              </a:ext>
            </a:extLst>
          </p:cNvPr>
          <p:cNvSpPr txBox="1"/>
          <p:nvPr/>
        </p:nvSpPr>
        <p:spPr>
          <a:xfrm>
            <a:off x="1260701" y="0"/>
            <a:ext cx="5207210" cy="1200329"/>
          </a:xfrm>
          <a:prstGeom prst="rect">
            <a:avLst/>
          </a:prstGeom>
          <a:noFill/>
          <a:ln>
            <a:noFill/>
          </a:ln>
        </p:spPr>
        <p:txBody>
          <a:bodyPr wrap="square" rtlCol="0">
            <a:spAutoFit/>
          </a:bodyPr>
          <a:lstStyle/>
          <a:p>
            <a:pPr algn="ctr"/>
            <a:r>
              <a:rPr lang="en-US" sz="1200" b="1" u="sng" dirty="0">
                <a:solidFill>
                  <a:schemeClr val="accent2">
                    <a:lumMod val="50000"/>
                  </a:schemeClr>
                </a:solidFill>
              </a:rPr>
              <a:t>Work Order Forms:</a:t>
            </a:r>
          </a:p>
          <a:p>
            <a:r>
              <a:rPr lang="en-US" sz="1200" dirty="0">
                <a:solidFill>
                  <a:schemeClr val="accent2">
                    <a:lumMod val="50000"/>
                  </a:schemeClr>
                </a:solidFill>
              </a:rPr>
              <a:t>We now have work order forms on the website for everyone to have access to. If you notice issues that need to be addressed, please submit a work order form. We strive to keep the neighborhood in tip top shape but it takes a village. Once a work order form is submitted, please give us 3-5 business days to investigate the issue and get back to you. </a:t>
            </a:r>
          </a:p>
        </p:txBody>
      </p:sp>
      <p:sp>
        <p:nvSpPr>
          <p:cNvPr id="9" name="TextBox 8">
            <a:extLst>
              <a:ext uri="{FF2B5EF4-FFF2-40B4-BE49-F238E27FC236}">
                <a16:creationId xmlns:a16="http://schemas.microsoft.com/office/drawing/2014/main" id="{A7893E95-55D0-4CD6-89CE-A7795DC5B641}"/>
              </a:ext>
            </a:extLst>
          </p:cNvPr>
          <p:cNvSpPr txBox="1"/>
          <p:nvPr/>
        </p:nvSpPr>
        <p:spPr>
          <a:xfrm>
            <a:off x="6395207" y="4365010"/>
            <a:ext cx="4555222" cy="2492990"/>
          </a:xfrm>
          <a:prstGeom prst="rect">
            <a:avLst/>
          </a:prstGeom>
          <a:noFill/>
          <a:ln>
            <a:noFill/>
          </a:ln>
        </p:spPr>
        <p:txBody>
          <a:bodyPr wrap="square" rtlCol="0">
            <a:spAutoFit/>
          </a:bodyPr>
          <a:lstStyle/>
          <a:p>
            <a:pPr algn="ctr"/>
            <a:r>
              <a:rPr lang="en-US" sz="1200" b="1" u="sng" dirty="0">
                <a:solidFill>
                  <a:schemeClr val="accent2">
                    <a:lumMod val="50000"/>
                  </a:schemeClr>
                </a:solidFill>
              </a:rPr>
              <a:t>Parking:</a:t>
            </a:r>
          </a:p>
          <a:p>
            <a:r>
              <a:rPr lang="en-US" sz="1200" dirty="0">
                <a:solidFill>
                  <a:schemeClr val="accent2">
                    <a:lumMod val="50000"/>
                  </a:schemeClr>
                </a:solidFill>
              </a:rPr>
              <a:t>-With Bradley Road being shut down, we understand that parking at Lincoln Commons is tight, however, it is essential that everyone continue to follow the parking guidelines highlighted in the covenants. Vehicles that are parked in fire lanes, handicapped spots, or blocking any kind of entrance/exit WILL BE TOWED. </a:t>
            </a:r>
          </a:p>
          <a:p>
            <a:r>
              <a:rPr lang="en-US" sz="1200" dirty="0">
                <a:solidFill>
                  <a:schemeClr val="accent2">
                    <a:lumMod val="50000"/>
                  </a:schemeClr>
                </a:solidFill>
              </a:rPr>
              <a:t>-With winter just around the corner, the snow removal trucks must be able to get through to all the streets or the snow will not be removed.</a:t>
            </a:r>
          </a:p>
          <a:p>
            <a:r>
              <a:rPr lang="en-US" sz="1200" dirty="0">
                <a:solidFill>
                  <a:schemeClr val="accent2">
                    <a:lumMod val="50000"/>
                  </a:schemeClr>
                </a:solidFill>
              </a:rPr>
              <a:t>-When two vehicles are double parked in the street, it is nearly impossible, if not completely impossible, for an ambulance or fire truck to get by. It could be a life or death situation</a:t>
            </a:r>
          </a:p>
          <a:p>
            <a:endParaRPr lang="en-US" sz="1200" dirty="0">
              <a:solidFill>
                <a:schemeClr val="accent2">
                  <a:lumMod val="50000"/>
                </a:schemeClr>
              </a:solidFill>
            </a:endParaRPr>
          </a:p>
          <a:p>
            <a:r>
              <a:rPr lang="en-US" sz="1200" dirty="0">
                <a:solidFill>
                  <a:schemeClr val="accent2">
                    <a:lumMod val="50000"/>
                  </a:schemeClr>
                </a:solidFill>
              </a:rPr>
              <a:t>Please be conscious and considerate of your neighbors.  </a:t>
            </a:r>
          </a:p>
        </p:txBody>
      </p:sp>
      <p:sp>
        <p:nvSpPr>
          <p:cNvPr id="11" name="TextBox 10">
            <a:extLst>
              <a:ext uri="{FF2B5EF4-FFF2-40B4-BE49-F238E27FC236}">
                <a16:creationId xmlns:a16="http://schemas.microsoft.com/office/drawing/2014/main" id="{1B0621D1-BF7D-4D01-AF3D-639A399C9E61}"/>
              </a:ext>
            </a:extLst>
          </p:cNvPr>
          <p:cNvSpPr txBox="1"/>
          <p:nvPr/>
        </p:nvSpPr>
        <p:spPr>
          <a:xfrm>
            <a:off x="6467911" y="0"/>
            <a:ext cx="3833769" cy="2677656"/>
          </a:xfrm>
          <a:prstGeom prst="rect">
            <a:avLst/>
          </a:prstGeom>
          <a:noFill/>
        </p:spPr>
        <p:txBody>
          <a:bodyPr wrap="square" rtlCol="0">
            <a:spAutoFit/>
          </a:bodyPr>
          <a:lstStyle/>
          <a:p>
            <a:pPr algn="ctr"/>
            <a:r>
              <a:rPr lang="en-US" sz="1200" b="1" u="sng" dirty="0">
                <a:solidFill>
                  <a:schemeClr val="accent2"/>
                </a:solidFill>
              </a:rPr>
              <a:t>Flooding:</a:t>
            </a:r>
          </a:p>
          <a:p>
            <a:r>
              <a:rPr lang="en-US" sz="1200" dirty="0">
                <a:solidFill>
                  <a:schemeClr val="accent2"/>
                </a:solidFill>
              </a:rPr>
              <a:t>As everyone is aware, flooding has become an issue in the neighborhood with very strong storms that have come through recently. Lincoln Commons is in a flood plain and we highly recommend everyone purchase flood insurance. The flood insurance can protect the interior of your home and depending on the policy you choose, may cover personal property damage. If you would like to be able to see what was addressed at previous board meetings regarding the floods and discussions about flood insurance, you can find them on the Lincoln Commons website in the meeting minutes posts. We understand how stressful a disaster can be, such as </a:t>
            </a:r>
            <a:r>
              <a:rPr lang="en-US" sz="1200">
                <a:solidFill>
                  <a:schemeClr val="accent2"/>
                </a:solidFill>
              </a:rPr>
              <a:t>a flood, </a:t>
            </a:r>
            <a:r>
              <a:rPr lang="en-US" sz="1200" dirty="0">
                <a:solidFill>
                  <a:schemeClr val="accent2"/>
                </a:solidFill>
              </a:rPr>
              <a:t>and we always want all our neighbors to be safe. </a:t>
            </a:r>
          </a:p>
        </p:txBody>
      </p:sp>
      <p:pic>
        <p:nvPicPr>
          <p:cNvPr id="13" name="Picture 2" descr="Autumn Clipart | Free Download Clip Art | Free Clip Art | on Clipart Library">
            <a:extLst>
              <a:ext uri="{FF2B5EF4-FFF2-40B4-BE49-F238E27FC236}">
                <a16:creationId xmlns:a16="http://schemas.microsoft.com/office/drawing/2014/main" id="{46F10CBB-2997-4CD9-B0A1-89C87C655D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10588" y="2722453"/>
            <a:ext cx="2524460" cy="1597760"/>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8DB978C4-0366-4E9C-9AAD-85DE58EB2657}"/>
              </a:ext>
            </a:extLst>
          </p:cNvPr>
          <p:cNvSpPr txBox="1"/>
          <p:nvPr/>
        </p:nvSpPr>
        <p:spPr>
          <a:xfrm>
            <a:off x="1378648" y="1393986"/>
            <a:ext cx="5055707" cy="923330"/>
          </a:xfrm>
          <a:prstGeom prst="rect">
            <a:avLst/>
          </a:prstGeom>
          <a:noFill/>
        </p:spPr>
        <p:txBody>
          <a:bodyPr wrap="square" rtlCol="0">
            <a:spAutoFit/>
          </a:bodyPr>
          <a:lstStyle/>
          <a:p>
            <a:pPr algn="ctr"/>
            <a:r>
              <a:rPr lang="en-US" dirty="0">
                <a:solidFill>
                  <a:schemeClr val="accent2"/>
                </a:solidFill>
              </a:rPr>
              <a:t>ONLINE PAYMENTS ARE NOW AVAILABLE. </a:t>
            </a:r>
          </a:p>
          <a:p>
            <a:pPr algn="ctr"/>
            <a:r>
              <a:rPr lang="en-US" dirty="0">
                <a:solidFill>
                  <a:schemeClr val="accent2"/>
                </a:solidFill>
              </a:rPr>
              <a:t>Please contact the management company if you would like to make HOA payments online.</a:t>
            </a:r>
          </a:p>
        </p:txBody>
      </p:sp>
      <p:sp>
        <p:nvSpPr>
          <p:cNvPr id="18" name="TextBox 17">
            <a:extLst>
              <a:ext uri="{FF2B5EF4-FFF2-40B4-BE49-F238E27FC236}">
                <a16:creationId xmlns:a16="http://schemas.microsoft.com/office/drawing/2014/main" id="{500B1626-681C-41F2-81C3-6157E081C910}"/>
              </a:ext>
            </a:extLst>
          </p:cNvPr>
          <p:cNvSpPr txBox="1"/>
          <p:nvPr/>
        </p:nvSpPr>
        <p:spPr>
          <a:xfrm>
            <a:off x="1459684" y="2558642"/>
            <a:ext cx="4756558" cy="2123658"/>
          </a:xfrm>
          <a:prstGeom prst="rect">
            <a:avLst/>
          </a:prstGeom>
          <a:noFill/>
          <a:ln>
            <a:noFill/>
          </a:ln>
        </p:spPr>
        <p:txBody>
          <a:bodyPr wrap="square" rtlCol="0">
            <a:spAutoFit/>
          </a:bodyPr>
          <a:lstStyle/>
          <a:p>
            <a:pPr algn="ctr"/>
            <a:r>
              <a:rPr lang="en-US" sz="1200" b="1" u="sng" dirty="0">
                <a:solidFill>
                  <a:schemeClr val="accent2">
                    <a:lumMod val="50000"/>
                  </a:schemeClr>
                </a:solidFill>
              </a:rPr>
              <a:t>Reminders:</a:t>
            </a:r>
          </a:p>
          <a:p>
            <a:r>
              <a:rPr lang="en-US" sz="1200" dirty="0">
                <a:solidFill>
                  <a:schemeClr val="accent2">
                    <a:lumMod val="50000"/>
                  </a:schemeClr>
                </a:solidFill>
              </a:rPr>
              <a:t>-HOA monthly payments of $95 are due on the first of every month. If you pay after the 10</a:t>
            </a:r>
            <a:r>
              <a:rPr lang="en-US" sz="1200" baseline="30000" dirty="0">
                <a:solidFill>
                  <a:schemeClr val="accent2">
                    <a:lumMod val="50000"/>
                  </a:schemeClr>
                </a:solidFill>
              </a:rPr>
              <a:t>th</a:t>
            </a:r>
            <a:r>
              <a:rPr lang="en-US" sz="1200" dirty="0">
                <a:solidFill>
                  <a:schemeClr val="accent2">
                    <a:lumMod val="50000"/>
                  </a:schemeClr>
                </a:solidFill>
              </a:rPr>
              <a:t>, a $10 late fee will be applied to your next invoice. Your trash services will be suspended for nonpayment or a lien may be placed on your house for failure to pay over an extended period of time.</a:t>
            </a:r>
          </a:p>
          <a:p>
            <a:endParaRPr lang="en-US" sz="1200" dirty="0">
              <a:solidFill>
                <a:schemeClr val="accent2">
                  <a:lumMod val="50000"/>
                </a:schemeClr>
              </a:solidFill>
            </a:endParaRPr>
          </a:p>
          <a:p>
            <a:r>
              <a:rPr lang="en-US" sz="1200" dirty="0">
                <a:solidFill>
                  <a:schemeClr val="accent2">
                    <a:lumMod val="50000"/>
                  </a:schemeClr>
                </a:solidFill>
              </a:rPr>
              <a:t>-We have received concerns regarding children not being supervised while playing outside. PLEASE supervise your children. </a:t>
            </a:r>
          </a:p>
          <a:p>
            <a:endParaRPr lang="en-US" sz="1200" dirty="0">
              <a:solidFill>
                <a:schemeClr val="accent2">
                  <a:lumMod val="50000"/>
                </a:schemeClr>
              </a:solidFill>
            </a:endParaRPr>
          </a:p>
          <a:p>
            <a:r>
              <a:rPr lang="en-US" sz="1200" dirty="0">
                <a:solidFill>
                  <a:schemeClr val="accent2">
                    <a:lumMod val="50000"/>
                  </a:schemeClr>
                </a:solidFill>
              </a:rPr>
              <a:t>-All dogs MUST be kept on a leash at all times and owners are responsible for picking up after their dogs. </a:t>
            </a:r>
          </a:p>
        </p:txBody>
      </p:sp>
      <p:pic>
        <p:nvPicPr>
          <p:cNvPr id="2052" name="Picture 4" descr="Free Happy Fall Clip Art with No Background - ClipartKey">
            <a:extLst>
              <a:ext uri="{FF2B5EF4-FFF2-40B4-BE49-F238E27FC236}">
                <a16:creationId xmlns:a16="http://schemas.microsoft.com/office/drawing/2014/main" id="{CBD6F647-2A83-4C7E-AF18-BABF49E7E7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3812" y="4668568"/>
            <a:ext cx="3420988" cy="2189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0414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761</Words>
  <Application>Microsoft Office PowerPoint</Application>
  <PresentationFormat>Widescreen</PresentationFormat>
  <Paragraphs>50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Jacque Guinane</dc:creator>
  <cp:lastModifiedBy>Jacque Guinane</cp:lastModifiedBy>
  <cp:revision>26</cp:revision>
  <cp:lastPrinted>2020-10-08T20:48:57Z</cp:lastPrinted>
  <dcterms:created xsi:type="dcterms:W3CDTF">2020-10-08T16:43:08Z</dcterms:created>
  <dcterms:modified xsi:type="dcterms:W3CDTF">2020-10-09T21:45:47Z</dcterms:modified>
</cp:coreProperties>
</file>